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14"/>
  </p:notesMasterIdLst>
  <p:sldIdLst>
    <p:sldId id="259" r:id="rId2"/>
    <p:sldId id="258" r:id="rId3"/>
    <p:sldId id="260" r:id="rId4"/>
    <p:sldId id="261" r:id="rId5"/>
    <p:sldId id="262" r:id="rId6"/>
    <p:sldId id="266" r:id="rId7"/>
    <p:sldId id="263" r:id="rId8"/>
    <p:sldId id="264" r:id="rId9"/>
    <p:sldId id="265" r:id="rId10"/>
    <p:sldId id="267" r:id="rId11"/>
    <p:sldId id="268" r:id="rId12"/>
    <p:sldId id="269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4" autoAdjust="0"/>
    <p:restoredTop sz="94660"/>
  </p:normalViewPr>
  <p:slideViewPr>
    <p:cSldViewPr snapToGrid="0" snapToObjects="1">
      <p:cViewPr varScale="1">
        <p:scale>
          <a:sx n="38" d="100"/>
          <a:sy n="38" d="100"/>
        </p:scale>
        <p:origin x="-15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488CB-83E3-5C42-9E32-D588DEC0C87A}" type="datetimeFigureOut">
              <a:rPr lang="en-US" smtClean="0"/>
              <a:t>3/02/15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F2D01-7805-D840-A0E6-2B608A08C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750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</a:t>
            </a:r>
            <a:r>
              <a:rPr lang="en-US" baseline="0" dirty="0" smtClean="0"/>
              <a:t> WW1 Germany had struggled to assert its place in the world. </a:t>
            </a:r>
          </a:p>
          <a:p>
            <a:r>
              <a:rPr lang="en-US" dirty="0" smtClean="0"/>
              <a:t>In</a:t>
            </a:r>
            <a:r>
              <a:rPr lang="en-US" baseline="0" dirty="0" smtClean="0"/>
              <a:t> 1914 Germany had been a unified state for less that half a century. Prior to 1871 Germany had been nothing more that a cluster of 25 German speaking states. Sandwiched between France, Russia and the North Sea.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F2D01-7805-D840-A0E6-2B608A08C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17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February 3,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February 3,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February 3,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February 3,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February 3, 2015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February 3,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February 3,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February 3,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February 3,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February 3,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February 3,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 userDrawn="1"/>
        </p:nvSpPr>
        <p:spPr>
          <a:xfrm>
            <a:off x="8436578" y="-1"/>
            <a:ext cx="746297" cy="685800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February 3,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8436578" y="-1"/>
            <a:ext cx="746297" cy="2183747"/>
            <a:chOff x="8436578" y="0"/>
            <a:chExt cx="746297" cy="1524318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0"/>
              <a:ext cx="746297" cy="49753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513234"/>
              <a:ext cx="746297" cy="49753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1026787"/>
              <a:ext cx="746297" cy="497531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 userDrawn="1"/>
        </p:nvGrpSpPr>
        <p:grpSpPr>
          <a:xfrm>
            <a:off x="8436578" y="1524317"/>
            <a:ext cx="746297" cy="2183747"/>
            <a:chOff x="8436578" y="0"/>
            <a:chExt cx="746297" cy="1524318"/>
          </a:xfrm>
        </p:grpSpPr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0"/>
              <a:ext cx="746297" cy="497531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513234"/>
              <a:ext cx="746297" cy="497531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1026787"/>
              <a:ext cx="746297" cy="497531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 userDrawn="1"/>
        </p:nvGrpSpPr>
        <p:grpSpPr>
          <a:xfrm>
            <a:off x="8436578" y="3074169"/>
            <a:ext cx="746297" cy="2183747"/>
            <a:chOff x="8436578" y="0"/>
            <a:chExt cx="746297" cy="1524318"/>
          </a:xfrm>
        </p:grpSpPr>
        <p:pic>
          <p:nvPicPr>
            <p:cNvPr id="23" name="Picture 22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0"/>
              <a:ext cx="746297" cy="497531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513234"/>
              <a:ext cx="746297" cy="497531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1026787"/>
              <a:ext cx="746297" cy="497531"/>
            </a:xfrm>
            <a:prstGeom prst="rect">
              <a:avLst/>
            </a:prstGeom>
          </p:spPr>
        </p:pic>
      </p:grpSp>
      <p:grpSp>
        <p:nvGrpSpPr>
          <p:cNvPr id="26" name="Group 25"/>
          <p:cNvGrpSpPr/>
          <p:nvPr userDrawn="1"/>
        </p:nvGrpSpPr>
        <p:grpSpPr>
          <a:xfrm>
            <a:off x="8436578" y="4598487"/>
            <a:ext cx="746297" cy="2183747"/>
            <a:chOff x="8436578" y="0"/>
            <a:chExt cx="746297" cy="1524318"/>
          </a:xfrm>
        </p:grpSpPr>
        <p:pic>
          <p:nvPicPr>
            <p:cNvPr id="27" name="Picture 26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0"/>
              <a:ext cx="746297" cy="497531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513234"/>
              <a:ext cx="746297" cy="497531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8436578" y="1026787"/>
              <a:ext cx="746297" cy="497531"/>
            </a:xfrm>
            <a:prstGeom prst="rect">
              <a:avLst/>
            </a:prstGeom>
          </p:spPr>
        </p:pic>
      </p:grp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436578" y="6145234"/>
            <a:ext cx="746297" cy="71276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8422006" cy="6857999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The_Anthem_Of_The_Third_Reich_amazing_picture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631" y="905979"/>
            <a:ext cx="8174513" cy="450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16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883202" cy="1371600"/>
          </a:xfrm>
        </p:spPr>
        <p:txBody>
          <a:bodyPr/>
          <a:lstStyle/>
          <a:p>
            <a:r>
              <a:rPr lang="en-US" dirty="0" err="1" smtClean="0"/>
              <a:t>Organising</a:t>
            </a:r>
            <a:r>
              <a:rPr lang="en-US" dirty="0" smtClean="0"/>
              <a:t> an armistice 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0" dirty="0" smtClean="0"/>
              <a:t>Demands from the west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Only willing to negotiate if Germany undertake steps to become a democracy </a:t>
            </a:r>
          </a:p>
          <a:p>
            <a:pPr marL="800100" lvl="1" indent="-342900">
              <a:buFont typeface="Arial"/>
              <a:buChar char="•"/>
            </a:pPr>
            <a:r>
              <a:rPr lang="en-US" b="0" dirty="0" smtClean="0"/>
              <a:t>German high command (Ludendorff, Hindenburg etc.) looked to shift responsibility to others – civilian politicians and political change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Prince Max von Baden is appointed as Chancellor</a:t>
            </a:r>
          </a:p>
          <a:p>
            <a:pPr marL="800100" lvl="1" indent="-342900">
              <a:buFont typeface="Arial"/>
              <a:buChar char="•"/>
            </a:pPr>
            <a:endParaRPr lang="en-US" b="0" dirty="0" smtClean="0"/>
          </a:p>
        </p:txBody>
      </p:sp>
    </p:spTree>
    <p:extLst>
      <p:ext uri="{BB962C8B-B14F-4D97-AF65-F5344CB8AC3E}">
        <p14:creationId xmlns:p14="http://schemas.microsoft.com/office/powerpoint/2010/main" val="1669265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883202" cy="1371600"/>
          </a:xfrm>
        </p:spPr>
        <p:txBody>
          <a:bodyPr/>
          <a:lstStyle/>
          <a:p>
            <a:r>
              <a:rPr lang="en-US" sz="2800" dirty="0" smtClean="0"/>
              <a:t>Stab in the back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0" dirty="0" smtClean="0"/>
              <a:t>Germany had been confidently assured victory </a:t>
            </a:r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In reality…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Severe food shortages</a:t>
            </a:r>
          </a:p>
          <a:p>
            <a:pPr marL="800100" lvl="1" indent="-342900">
              <a:buFont typeface="Arial"/>
              <a:buChar char="•"/>
            </a:pPr>
            <a:r>
              <a:rPr lang="en-US" b="0" dirty="0" smtClean="0"/>
              <a:t>“Stab in the back” was a belief deliberately encouraged by right-wing conservatives.  </a:t>
            </a:r>
          </a:p>
        </p:txBody>
      </p:sp>
    </p:spTree>
    <p:extLst>
      <p:ext uri="{BB962C8B-B14F-4D97-AF65-F5344CB8AC3E}">
        <p14:creationId xmlns:p14="http://schemas.microsoft.com/office/powerpoint/2010/main" val="3831395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0890"/>
            <a:ext cx="7620000" cy="5445273"/>
          </a:xfrm>
        </p:spPr>
        <p:txBody>
          <a:bodyPr/>
          <a:lstStyle/>
          <a:p>
            <a:r>
              <a:rPr lang="en-US" dirty="0" smtClean="0"/>
              <a:t>Reading: </a:t>
            </a:r>
            <a:r>
              <a:rPr lang="en-US" i="1" dirty="0" smtClean="0"/>
              <a:t>1.1 – 1.2 Republic to Reich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sz="1800" b="0" dirty="0" smtClean="0"/>
              <a:t>Focus Questions </a:t>
            </a:r>
            <a:r>
              <a:rPr lang="en-US" sz="1800" b="0" i="1" dirty="0" smtClean="0"/>
              <a:t>after</a:t>
            </a:r>
            <a:r>
              <a:rPr lang="en-US" sz="1800" b="0" dirty="0" smtClean="0"/>
              <a:t> reading: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0" dirty="0" smtClean="0"/>
              <a:t>Under what circumstances did Kaiser Wilhelm II abdicate?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0" dirty="0" smtClean="0"/>
              <a:t>Who was </a:t>
            </a:r>
            <a:r>
              <a:rPr lang="en-US" sz="1800" b="0" dirty="0" err="1" smtClean="0"/>
              <a:t>Freidrich</a:t>
            </a:r>
            <a:r>
              <a:rPr lang="en-US" sz="1800" b="0" dirty="0" smtClean="0"/>
              <a:t> Ebert?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0" dirty="0" smtClean="0"/>
              <a:t>Why was the </a:t>
            </a:r>
            <a:r>
              <a:rPr lang="en-US" sz="1800" b="0" dirty="0" err="1" smtClean="0"/>
              <a:t>Spartacist</a:t>
            </a:r>
            <a:r>
              <a:rPr lang="en-US" sz="1800" b="0" dirty="0" smtClean="0"/>
              <a:t> uprising unsuccessful?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162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767" y="152718"/>
            <a:ext cx="7741591" cy="1371600"/>
          </a:xfrm>
        </p:spPr>
        <p:txBody>
          <a:bodyPr/>
          <a:lstStyle/>
          <a:p>
            <a:r>
              <a:rPr lang="en-US" dirty="0" smtClean="0"/>
              <a:t>Nazi Germany 1918 - 1945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-291" r="-1"/>
          <a:stretch/>
        </p:blipFill>
        <p:spPr>
          <a:xfrm>
            <a:off x="347767" y="1689838"/>
            <a:ext cx="7741592" cy="494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39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Nazi Germany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557294"/>
            <a:ext cx="776824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The Nazi rise to power brought an end to the Weimar Republic, a parliamentary democracy established in Germany after World War I</a:t>
            </a:r>
            <a:r>
              <a:rPr lang="en-US" dirty="0" smtClean="0"/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Adolf </a:t>
            </a:r>
            <a:r>
              <a:rPr lang="en-US" dirty="0"/>
              <a:t>Hitler </a:t>
            </a:r>
            <a:r>
              <a:rPr lang="en-US" dirty="0" smtClean="0"/>
              <a:t>was appointed as chancellor </a:t>
            </a:r>
            <a:r>
              <a:rPr lang="en-US" dirty="0"/>
              <a:t>on January 30, 1933, the Nazi state </a:t>
            </a:r>
            <a:r>
              <a:rPr lang="en-US" dirty="0" smtClean="0"/>
              <a:t>(the </a:t>
            </a:r>
            <a:r>
              <a:rPr lang="en-US" dirty="0"/>
              <a:t>Third Reich) quickly became a regime in which Germans enjoyed no guaranteed basic rights. 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After </a:t>
            </a:r>
            <a:r>
              <a:rPr lang="en-US" dirty="0"/>
              <a:t>a suspicious fire in the </a:t>
            </a:r>
            <a:r>
              <a:rPr lang="en-US" dirty="0" smtClean="0"/>
              <a:t>Reichstag, </a:t>
            </a:r>
            <a:r>
              <a:rPr lang="en-US" dirty="0"/>
              <a:t>on February 28, 1933, the government issued a decree which suspended constitutional civil rights and created a state of emergency in which official decrees could be enacted without parliamentary confirmation. </a:t>
            </a:r>
          </a:p>
        </p:txBody>
      </p:sp>
    </p:spTree>
    <p:extLst>
      <p:ext uri="{BB962C8B-B14F-4D97-AF65-F5344CB8AC3E}">
        <p14:creationId xmlns:p14="http://schemas.microsoft.com/office/powerpoint/2010/main" val="410442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613150"/>
            <a:ext cx="7772400" cy="1066800"/>
          </a:xfrm>
        </p:spPr>
        <p:txBody>
          <a:bodyPr>
            <a:noAutofit/>
          </a:bodyPr>
          <a:lstStyle/>
          <a:p>
            <a:r>
              <a:rPr lang="en-US" sz="2700" dirty="0" smtClean="0"/>
              <a:t>Germany before world war one</a:t>
            </a:r>
            <a:endParaRPr lang="en-US" sz="2700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693240"/>
            <a:ext cx="7772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Before WW1 Germany </a:t>
            </a:r>
            <a:r>
              <a:rPr lang="en-US" dirty="0" smtClean="0"/>
              <a:t>was imperialistic, militaristic and autocratic.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Prior </a:t>
            </a:r>
            <a:r>
              <a:rPr lang="en-US" dirty="0"/>
              <a:t>to 1871 Germany had been a cluster of 25 German-speaking states, city-states and duchies. 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The </a:t>
            </a:r>
            <a:r>
              <a:rPr lang="en-US" dirty="0"/>
              <a:t>road to unification and statehood was </a:t>
            </a:r>
            <a:r>
              <a:rPr lang="en-US" dirty="0" smtClean="0"/>
              <a:t>long…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fuelled </a:t>
            </a:r>
            <a:r>
              <a:rPr lang="en-US" dirty="0"/>
              <a:t>by a rise in </a:t>
            </a:r>
            <a:r>
              <a:rPr lang="en-US" dirty="0" smtClean="0"/>
              <a:t>German </a:t>
            </a:r>
            <a:r>
              <a:rPr lang="en-US" dirty="0"/>
              <a:t>nationalism in the </a:t>
            </a:r>
            <a:r>
              <a:rPr lang="en-US" dirty="0" smtClean="0"/>
              <a:t>early 1800s (race</a:t>
            </a:r>
            <a:r>
              <a:rPr lang="en-US" dirty="0"/>
              <a:t>, culture, language and </a:t>
            </a:r>
            <a:r>
              <a:rPr lang="en-US" dirty="0" smtClean="0"/>
              <a:t>power)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n</a:t>
            </a:r>
            <a:r>
              <a:rPr lang="en-US" dirty="0" smtClean="0"/>
              <a:t>ationalists dreamed </a:t>
            </a:r>
            <a:r>
              <a:rPr lang="en-US" dirty="0"/>
              <a:t>of a united </a:t>
            </a:r>
            <a:r>
              <a:rPr lang="en-US" dirty="0" smtClean="0"/>
              <a:t>Germany, </a:t>
            </a:r>
            <a:r>
              <a:rPr lang="en-US" dirty="0"/>
              <a:t>its people infused with patriotism, its government manned by decisive leaders and its economy at the technological forefront of the </a:t>
            </a:r>
            <a:r>
              <a:rPr lang="en-US" dirty="0" smtClean="0"/>
              <a:t>world 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At </a:t>
            </a:r>
            <a:r>
              <a:rPr lang="en-US" dirty="0"/>
              <a:t>the </a:t>
            </a:r>
            <a:r>
              <a:rPr lang="en-US" dirty="0" smtClean="0"/>
              <a:t>forefront of </a:t>
            </a:r>
            <a:r>
              <a:rPr lang="en-US" dirty="0"/>
              <a:t>this new </a:t>
            </a:r>
            <a:r>
              <a:rPr lang="en-US" dirty="0" smtClean="0"/>
              <a:t>Germany </a:t>
            </a:r>
            <a:r>
              <a:rPr lang="en-US" dirty="0"/>
              <a:t>would be its army and </a:t>
            </a:r>
            <a:r>
              <a:rPr lang="en-US" dirty="0" smtClean="0"/>
              <a:t>navy (from </a:t>
            </a:r>
            <a:r>
              <a:rPr lang="en-US" dirty="0"/>
              <a:t>its most powerful member-state: </a:t>
            </a:r>
            <a:r>
              <a:rPr lang="en-US" dirty="0" smtClean="0"/>
              <a:t>Prussia)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300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 dirty="0" smtClean="0"/>
              <a:t>German Unification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373563"/>
          </a:xfrm>
        </p:spPr>
        <p:txBody>
          <a:bodyPr/>
          <a:lstStyle/>
          <a:p>
            <a:pPr marL="342900" indent="-342900">
              <a:spcAft>
                <a:spcPts val="0"/>
              </a:spcAft>
              <a:buFont typeface="Arial"/>
              <a:buChar char="•"/>
            </a:pPr>
            <a:r>
              <a:rPr lang="en-US" b="0" dirty="0" smtClean="0"/>
              <a:t>Industries and businesses grew rapidly</a:t>
            </a:r>
          </a:p>
          <a:p>
            <a:pPr marL="342900" indent="-342900">
              <a:spcAft>
                <a:spcPts val="0"/>
              </a:spcAft>
              <a:buFont typeface="Arial"/>
              <a:buChar char="•"/>
            </a:pPr>
            <a:r>
              <a:rPr lang="en-US" b="0" dirty="0" smtClean="0"/>
              <a:t>Population 65 million and one of the strongest armies in Europe</a:t>
            </a:r>
          </a:p>
          <a:p>
            <a:pPr marL="342900" indent="-342900">
              <a:spcAft>
                <a:spcPts val="0"/>
              </a:spcAft>
              <a:buFont typeface="Arial"/>
              <a:buChar char="•"/>
            </a:pPr>
            <a:r>
              <a:rPr lang="en-US" b="0" dirty="0" smtClean="0"/>
              <a:t>Germany quickly became one of the worlds great powers</a:t>
            </a:r>
          </a:p>
          <a:p>
            <a:pPr marL="342900" indent="-342900">
              <a:spcAft>
                <a:spcPts val="0"/>
              </a:spcAft>
              <a:buFont typeface="Arial"/>
              <a:buChar char="•"/>
            </a:pPr>
            <a:r>
              <a:rPr lang="en-US" b="0" dirty="0" smtClean="0"/>
              <a:t>Germany was not a democracy</a:t>
            </a:r>
          </a:p>
          <a:p>
            <a:pPr marL="342900" indent="-342900">
              <a:spcAft>
                <a:spcPts val="0"/>
              </a:spcAft>
              <a:buFont typeface="Arial"/>
              <a:buChar char="•"/>
            </a:pPr>
            <a:r>
              <a:rPr lang="en-US" b="0" dirty="0" smtClean="0"/>
              <a:t>Under the German constitution, the Kaiser (emperor) ruled Germany and chose his ministers</a:t>
            </a:r>
          </a:p>
          <a:p>
            <a:pPr marL="342900" indent="-342900">
              <a:spcAft>
                <a:spcPts val="0"/>
              </a:spcAft>
              <a:buFont typeface="Arial"/>
              <a:buChar char="•"/>
            </a:pPr>
            <a:endParaRPr lang="en-US" b="0" dirty="0"/>
          </a:p>
          <a:p>
            <a:pPr>
              <a:spcAft>
                <a:spcPts val="0"/>
              </a:spcAft>
            </a:pPr>
            <a:r>
              <a:rPr lang="en-US" b="0" dirty="0" smtClean="0"/>
              <a:t>Political Parties</a:t>
            </a:r>
          </a:p>
          <a:p>
            <a:pPr marL="342900" indent="-342900">
              <a:spcAft>
                <a:spcPts val="0"/>
              </a:spcAft>
              <a:buFont typeface="Arial"/>
              <a:buChar char="•"/>
            </a:pPr>
            <a:r>
              <a:rPr lang="en-US" b="0" dirty="0" smtClean="0"/>
              <a:t>The Social Democrat Party, representing the workers, was the biggest party. During WW1 the party splits. </a:t>
            </a:r>
          </a:p>
          <a:p>
            <a:pPr>
              <a:spcAft>
                <a:spcPts val="0"/>
              </a:spcAft>
            </a:pPr>
            <a:endParaRPr lang="en-US" b="0" dirty="0"/>
          </a:p>
          <a:p>
            <a:pPr>
              <a:spcAft>
                <a:spcPts val="0"/>
              </a:spcAft>
            </a:pPr>
            <a:endParaRPr lang="en-US" b="0" dirty="0" smtClean="0"/>
          </a:p>
          <a:p>
            <a:pPr marL="342900" indent="-342900">
              <a:spcAft>
                <a:spcPts val="0"/>
              </a:spcAft>
              <a:buFont typeface="Arial"/>
              <a:buChar char="•"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299732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0890"/>
            <a:ext cx="7620000" cy="5445273"/>
          </a:xfrm>
        </p:spPr>
        <p:txBody>
          <a:bodyPr/>
          <a:lstStyle/>
          <a:p>
            <a:r>
              <a:rPr lang="en-US" dirty="0" smtClean="0"/>
              <a:t>Reading: </a:t>
            </a:r>
            <a:r>
              <a:rPr lang="en-US" i="1" dirty="0" smtClean="0"/>
              <a:t>The Unification of Germany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800" b="0" dirty="0" smtClean="0"/>
              <a:t>Complete reading paying particular attention to the key influences:</a:t>
            </a:r>
          </a:p>
          <a:p>
            <a:pPr marL="342900" indent="-342900">
              <a:buFont typeface="Arial"/>
              <a:buChar char="•"/>
            </a:pPr>
            <a:r>
              <a:rPr lang="en-US" sz="1800" b="0" dirty="0" err="1" smtClean="0"/>
              <a:t>Bismarch</a:t>
            </a:r>
            <a:endParaRPr lang="en-US" sz="1800" b="0" dirty="0"/>
          </a:p>
          <a:p>
            <a:pPr marL="342900" indent="-342900">
              <a:buFont typeface="Arial"/>
              <a:buChar char="•"/>
            </a:pPr>
            <a:r>
              <a:rPr lang="en-US" sz="1800" b="0" dirty="0" smtClean="0"/>
              <a:t>Economy</a:t>
            </a:r>
          </a:p>
          <a:p>
            <a:pPr marL="342900" indent="-342900">
              <a:buFont typeface="Arial"/>
              <a:buChar char="•"/>
            </a:pPr>
            <a:r>
              <a:rPr lang="en-US" sz="1800" b="0" dirty="0" smtClean="0"/>
              <a:t>Prussian army</a:t>
            </a:r>
          </a:p>
          <a:p>
            <a:pPr marL="342900" indent="-342900">
              <a:buFont typeface="Arial"/>
              <a:buChar char="•"/>
            </a:pPr>
            <a:r>
              <a:rPr lang="en-US" sz="1800" b="0" dirty="0" smtClean="0"/>
              <a:t>Nationalism and liberalism</a:t>
            </a:r>
          </a:p>
          <a:p>
            <a:pPr marL="342900" indent="-342900">
              <a:buFont typeface="Arial"/>
              <a:buChar char="•"/>
            </a:pPr>
            <a:r>
              <a:rPr lang="en-US" sz="1800" b="0" dirty="0" smtClean="0"/>
              <a:t>Influence of other nations (particularly that of France and Austria)</a:t>
            </a:r>
          </a:p>
          <a:p>
            <a:pPr marL="342900" indent="-342900">
              <a:buFont typeface="Arial"/>
              <a:buChar char="•"/>
            </a:pPr>
            <a:endParaRPr lang="en-US" sz="1800" b="0" dirty="0"/>
          </a:p>
          <a:p>
            <a:r>
              <a:rPr lang="en-US" sz="1800" b="0" dirty="0" smtClean="0"/>
              <a:t>Focus Questions </a:t>
            </a:r>
            <a:r>
              <a:rPr lang="en-US" sz="1800" b="0" i="1" dirty="0" smtClean="0"/>
              <a:t>after</a:t>
            </a:r>
            <a:r>
              <a:rPr lang="en-US" sz="1800" b="0" dirty="0" smtClean="0"/>
              <a:t> reading: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0" dirty="0" smtClean="0"/>
              <a:t>When (and why) did Germany become a nation?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0" dirty="0" smtClean="0"/>
              <a:t>What did Germany unification mean for people living in German territory?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0" dirty="0" smtClean="0"/>
              <a:t>Why did many Jews rejoice at German unification?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132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 dirty="0" smtClean="0"/>
              <a:t>Germany during the war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Powerbrokers</a:t>
            </a:r>
          </a:p>
          <a:p>
            <a:pPr marL="800100" lvl="1" indent="-342900">
              <a:buFont typeface="Wingdings" charset="2"/>
              <a:buChar char="²"/>
            </a:pPr>
            <a:r>
              <a:rPr lang="en-US" b="0" dirty="0" smtClean="0"/>
              <a:t>Kaiser Wilhelm II -&gt; ruler of Germany</a:t>
            </a:r>
            <a:endParaRPr lang="en-US" b="0" dirty="0"/>
          </a:p>
          <a:p>
            <a:r>
              <a:rPr lang="en-US" b="0" dirty="0" smtClean="0"/>
              <a:t>The effective control of the war had shifted to the military high command:</a:t>
            </a:r>
          </a:p>
          <a:p>
            <a:pPr marL="914400" lvl="1" indent="-457200">
              <a:buFont typeface="Wingdings" charset="2"/>
              <a:buChar char="²"/>
            </a:pPr>
            <a:r>
              <a:rPr lang="en-US" b="0" dirty="0" smtClean="0"/>
              <a:t>Paul von Hindenburg -&gt; came from Prussian aristocracy</a:t>
            </a:r>
          </a:p>
          <a:p>
            <a:pPr marL="914400" lvl="1" indent="-457200">
              <a:buFont typeface="Wingdings" charset="2"/>
              <a:buChar char="²"/>
            </a:pPr>
            <a:r>
              <a:rPr lang="en-US" b="0" dirty="0" smtClean="0"/>
              <a:t>Erich Ludendorff -&gt; middle class background</a:t>
            </a:r>
            <a:endParaRPr lang="en-US" dirty="0" smtClean="0"/>
          </a:p>
          <a:p>
            <a:pPr marL="914400" lvl="1" indent="-457200">
              <a:buFont typeface="Wingdings" charset="2"/>
              <a:buChar char="²"/>
            </a:pPr>
            <a:endParaRPr lang="en-US" dirty="0" smtClean="0"/>
          </a:p>
          <a:p>
            <a:r>
              <a:rPr lang="en-US" dirty="0" smtClean="0"/>
              <a:t>2. Russian Revolution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Germany defeated Russia in 1917 leaving the country in revolution</a:t>
            </a:r>
          </a:p>
        </p:txBody>
      </p:sp>
    </p:spTree>
    <p:extLst>
      <p:ext uri="{BB962C8B-B14F-4D97-AF65-F5344CB8AC3E}">
        <p14:creationId xmlns:p14="http://schemas.microsoft.com/office/powerpoint/2010/main" val="2572732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883202" cy="1371600"/>
          </a:xfrm>
        </p:spPr>
        <p:txBody>
          <a:bodyPr/>
          <a:lstStyle/>
          <a:p>
            <a:r>
              <a:rPr lang="en-US" dirty="0"/>
              <a:t>Germany during the </a:t>
            </a:r>
            <a:r>
              <a:rPr lang="en-US" dirty="0" smtClean="0"/>
              <a:t>war </a:t>
            </a:r>
            <a:r>
              <a:rPr lang="en-US" sz="1000" dirty="0" smtClean="0"/>
              <a:t>cont.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3. United States of America</a:t>
            </a:r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Germany introduced a naval policy of unrestricted submarine warfare. Any ship which sought the ports of Britain or France would be sunk. </a:t>
            </a:r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In March 1917, a US merchant vessel was sunk and in April 1917 USA declare war on Germany.</a:t>
            </a:r>
          </a:p>
        </p:txBody>
      </p:sp>
    </p:spTree>
    <p:extLst>
      <p:ext uri="{BB962C8B-B14F-4D97-AF65-F5344CB8AC3E}">
        <p14:creationId xmlns:p14="http://schemas.microsoft.com/office/powerpoint/2010/main" val="1523875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883202" cy="1371600"/>
          </a:xfrm>
        </p:spPr>
        <p:txBody>
          <a:bodyPr/>
          <a:lstStyle/>
          <a:p>
            <a:r>
              <a:rPr lang="en-US" dirty="0"/>
              <a:t>Germany during the </a:t>
            </a:r>
            <a:r>
              <a:rPr lang="en-US" dirty="0" smtClean="0"/>
              <a:t>war </a:t>
            </a:r>
            <a:r>
              <a:rPr lang="en-US" sz="1000" dirty="0" smtClean="0"/>
              <a:t>cont.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4. Last Offensive </a:t>
            </a:r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Ludendorff believed Germany’s only hope for victory lay in a breakthrough of the Western Front. Before US had enough time to fully get involved in the war. </a:t>
            </a:r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May 1918 the German position looked very promising. They had forced allied lines back but not yet broken them. </a:t>
            </a:r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Many Germans best troops died in the process. Had to draw from the German youth and elderly to replace them. </a:t>
            </a:r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100 000 US troops joined the war, and anther 250 000 arriving each month. </a:t>
            </a:r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July 1918, The western Allies pushed Germany back and the German </a:t>
            </a:r>
            <a:r>
              <a:rPr lang="en-US" b="0" dirty="0" err="1" smtClean="0"/>
              <a:t>defence</a:t>
            </a:r>
            <a:r>
              <a:rPr lang="en-US" b="0" dirty="0" smtClean="0"/>
              <a:t> line was broken by August. </a:t>
            </a:r>
          </a:p>
          <a:p>
            <a:pPr marL="342900" indent="-342900">
              <a:buFont typeface="Arial"/>
              <a:buChar char="•"/>
            </a:pPr>
            <a:r>
              <a:rPr lang="en-US" b="0" dirty="0" smtClean="0"/>
              <a:t>Ludendorff </a:t>
            </a:r>
            <a:r>
              <a:rPr lang="en-US" b="0" dirty="0"/>
              <a:t>and Hindenburg tell Kaiser Wilhelm II and </a:t>
            </a:r>
            <a:r>
              <a:rPr lang="en-US" b="0" dirty="0" smtClean="0"/>
              <a:t>Chancellor </a:t>
            </a:r>
            <a:r>
              <a:rPr lang="en-US" b="0" dirty="0"/>
              <a:t>von </a:t>
            </a:r>
            <a:r>
              <a:rPr lang="en-US" b="0" dirty="0" err="1"/>
              <a:t>Hertling</a:t>
            </a:r>
            <a:r>
              <a:rPr lang="en-US" b="0" dirty="0"/>
              <a:t> that war is lost and Germany needs to negotiate an armistice. </a:t>
            </a:r>
          </a:p>
          <a:p>
            <a:pPr marL="342900" indent="-342900">
              <a:buFont typeface="Arial"/>
              <a:buChar char="•"/>
            </a:pPr>
            <a:endParaRPr lang="en-US" b="0" dirty="0" smtClean="0"/>
          </a:p>
          <a:p>
            <a:endParaRPr lang="en-US" b="0" dirty="0" smtClean="0"/>
          </a:p>
          <a:p>
            <a:endParaRPr lang="en-US" b="0" dirty="0" smtClean="0"/>
          </a:p>
        </p:txBody>
      </p:sp>
    </p:spTree>
    <p:extLst>
      <p:ext uri="{BB962C8B-B14F-4D97-AF65-F5344CB8AC3E}">
        <p14:creationId xmlns:p14="http://schemas.microsoft.com/office/powerpoint/2010/main" val="1931340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344</TotalTime>
  <Words>700</Words>
  <Application>Microsoft Macintosh PowerPoint</Application>
  <PresentationFormat>On-screen Show (4:3)</PresentationFormat>
  <Paragraphs>73</Paragraphs>
  <Slides>12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Essential</vt:lpstr>
      <vt:lpstr>PowerPoint Presentation</vt:lpstr>
      <vt:lpstr>Nazi Germany 1918 - 1945</vt:lpstr>
      <vt:lpstr>Nazi Germany</vt:lpstr>
      <vt:lpstr>PowerPoint Presentation</vt:lpstr>
      <vt:lpstr>German Unification</vt:lpstr>
      <vt:lpstr>PowerPoint Presentation</vt:lpstr>
      <vt:lpstr>Germany during the war</vt:lpstr>
      <vt:lpstr>Germany during the war cont.</vt:lpstr>
      <vt:lpstr>Germany during the war cont.</vt:lpstr>
      <vt:lpstr>Organising an armistice </vt:lpstr>
      <vt:lpstr>Stab in the back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Roseanne Leece</dc:creator>
  <cp:lastModifiedBy>Roseanne Leece</cp:lastModifiedBy>
  <cp:revision>16</cp:revision>
  <dcterms:created xsi:type="dcterms:W3CDTF">2015-02-02T12:19:39Z</dcterms:created>
  <dcterms:modified xsi:type="dcterms:W3CDTF">2015-02-03T04:45:06Z</dcterms:modified>
</cp:coreProperties>
</file>

<file path=docProps/thumbnail.jpeg>
</file>